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0868" autoAdjust="0"/>
  </p:normalViewPr>
  <p:slideViewPr>
    <p:cSldViewPr snapToGrid="0">
      <p:cViewPr varScale="1">
        <p:scale>
          <a:sx n="38" d="100"/>
          <a:sy n="38" d="100"/>
        </p:scale>
        <p:origin x="6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6T14:33:38.33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7T05:52:19.11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7T06:31:53.884"/>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3F83B-F996-4A12-8650-F70F7431B2C9}" type="datetimeFigureOut">
              <a:rPr lang="nl-NL" smtClean="0"/>
              <a:t>17-2-2021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29BD8-1A8D-4B38-9BE1-F6B8832632BE}" type="slidenum">
              <a:rPr lang="nl-NL" smtClean="0"/>
              <a:t>‹nr.›</a:t>
            </a:fld>
            <a:endParaRPr lang="nl-NL"/>
          </a:p>
        </p:txBody>
      </p:sp>
    </p:spTree>
    <p:extLst>
      <p:ext uri="{BB962C8B-B14F-4D97-AF65-F5344CB8AC3E}">
        <p14:creationId xmlns:p14="http://schemas.microsoft.com/office/powerpoint/2010/main" val="279442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Aldosteron: het hormoon zorgt er bij de vorming van urine voor, dat kalium en natrium met elkaar worden uitgewisseld. Als er van de ene stof te weinig is, wordt dat probleem opgelost door het overschot van de andere stof af te voeren via de urine. Indirect speelt </a:t>
            </a:r>
            <a:r>
              <a:rPr lang="nl-NL" dirty="0" err="1"/>
              <a:t>aldosteron</a:t>
            </a:r>
            <a:r>
              <a:rPr lang="nl-NL" dirty="0"/>
              <a:t> ook een belangrijke rol bij de instandhouding van een goede bloeddruk. Veel zout betekent immers ook dat er veel vocht wordt vastgehouden, waardoor de bloeddruk hoog blijft.</a:t>
            </a:r>
          </a:p>
        </p:txBody>
      </p:sp>
      <p:sp>
        <p:nvSpPr>
          <p:cNvPr id="4" name="Tijdelijke aanduiding voor dianummer 3"/>
          <p:cNvSpPr>
            <a:spLocks noGrp="1"/>
          </p:cNvSpPr>
          <p:nvPr>
            <p:ph type="sldNum" sz="quarter" idx="5"/>
          </p:nvPr>
        </p:nvSpPr>
        <p:spPr/>
        <p:txBody>
          <a:bodyPr/>
          <a:lstStyle/>
          <a:p>
            <a:fld id="{35629BD8-1A8D-4B38-9BE1-F6B8832632BE}" type="slidenum">
              <a:rPr lang="nl-NL" smtClean="0"/>
              <a:t>10</a:t>
            </a:fld>
            <a:endParaRPr lang="nl-NL"/>
          </a:p>
        </p:txBody>
      </p:sp>
    </p:spTree>
    <p:extLst>
      <p:ext uri="{BB962C8B-B14F-4D97-AF65-F5344CB8AC3E}">
        <p14:creationId xmlns:p14="http://schemas.microsoft.com/office/powerpoint/2010/main" val="28178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2/16/2021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64200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58303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5380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9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85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179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346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4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3388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15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2/16/2021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13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2/16/2021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31658427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5B8BD2-66A2-42C1-8209-C4CA2D7EF484}"/>
              </a:ext>
            </a:extLst>
          </p:cNvPr>
          <p:cNvPicPr>
            <a:picLocks noChangeAspect="1"/>
          </p:cNvPicPr>
          <p:nvPr/>
        </p:nvPicPr>
        <p:blipFill rotWithShape="1">
          <a:blip r:embed="rId2">
            <a:alphaModFix amt="50000"/>
          </a:blip>
          <a:srcRect t="23498" r="-1" b="20237"/>
          <a:stretch/>
        </p:blipFill>
        <p:spPr>
          <a:xfrm>
            <a:off x="20" y="10"/>
            <a:ext cx="12188930" cy="6857990"/>
          </a:xfrm>
          <a:prstGeom prst="rect">
            <a:avLst/>
          </a:prstGeom>
        </p:spPr>
      </p:pic>
      <p:sp>
        <p:nvSpPr>
          <p:cNvPr id="2" name="Titel 1">
            <a:extLst>
              <a:ext uri="{FF2B5EF4-FFF2-40B4-BE49-F238E27FC236}">
                <a16:creationId xmlns:a16="http://schemas.microsoft.com/office/drawing/2014/main" id="{8C03F9F3-22E6-4570-80A4-A986CF7E7921}"/>
              </a:ext>
            </a:extLst>
          </p:cNvPr>
          <p:cNvSpPr>
            <a:spLocks noGrp="1"/>
          </p:cNvSpPr>
          <p:nvPr>
            <p:ph type="ctrTitle"/>
          </p:nvPr>
        </p:nvSpPr>
        <p:spPr>
          <a:xfrm>
            <a:off x="1524000" y="1122363"/>
            <a:ext cx="9144000" cy="3063240"/>
          </a:xfrm>
        </p:spPr>
        <p:txBody>
          <a:bodyPr>
            <a:normAutofit/>
          </a:bodyPr>
          <a:lstStyle/>
          <a:p>
            <a:pPr algn="ctr"/>
            <a:r>
              <a:rPr lang="nl-NL" dirty="0"/>
              <a:t>Hormoonstelsel/klieren</a:t>
            </a:r>
          </a:p>
        </p:txBody>
      </p:sp>
      <p:sp>
        <p:nvSpPr>
          <p:cNvPr id="3" name="Ondertitel 2">
            <a:extLst>
              <a:ext uri="{FF2B5EF4-FFF2-40B4-BE49-F238E27FC236}">
                <a16:creationId xmlns:a16="http://schemas.microsoft.com/office/drawing/2014/main" id="{5E2DC1E5-07A0-4DD6-A1DE-BF5D40C5D3B2}"/>
              </a:ext>
            </a:extLst>
          </p:cNvPr>
          <p:cNvSpPr>
            <a:spLocks noGrp="1"/>
          </p:cNvSpPr>
          <p:nvPr>
            <p:ph type="subTitle" idx="1"/>
          </p:nvPr>
        </p:nvSpPr>
        <p:spPr>
          <a:xfrm>
            <a:off x="1524000" y="4599432"/>
            <a:ext cx="9144000" cy="1225296"/>
          </a:xfrm>
        </p:spPr>
        <p:txBody>
          <a:bodyPr>
            <a:normAutofit/>
          </a:bodyPr>
          <a:lstStyle/>
          <a:p>
            <a:pPr algn="ctr"/>
            <a:r>
              <a:rPr lang="nl-NL" sz="3200" dirty="0"/>
              <a:t>Medische kennis LF3</a:t>
            </a:r>
          </a:p>
        </p:txBody>
      </p:sp>
      <p:sp>
        <p:nvSpPr>
          <p:cNvPr id="18"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2777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3FB5F7-BFB1-40F6-A5AA-19BE44B768C8}"/>
              </a:ext>
            </a:extLst>
          </p:cNvPr>
          <p:cNvSpPr>
            <a:spLocks noGrp="1"/>
          </p:cNvSpPr>
          <p:nvPr>
            <p:ph type="title"/>
          </p:nvPr>
        </p:nvSpPr>
        <p:spPr>
          <a:xfrm>
            <a:off x="640080" y="325369"/>
            <a:ext cx="4368602" cy="1956841"/>
          </a:xfrm>
        </p:spPr>
        <p:txBody>
          <a:bodyPr anchor="b">
            <a:normAutofit/>
          </a:bodyPr>
          <a:lstStyle/>
          <a:p>
            <a:r>
              <a:rPr lang="nl-NL" sz="6600"/>
              <a:t>Bijnieren</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CB167"/>
          </a:solidFill>
          <a:ln w="38100" cap="rnd">
            <a:solidFill>
              <a:srgbClr val="FCB16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DE4C260-D382-49EB-8A54-89C556619029}"/>
              </a:ext>
            </a:extLst>
          </p:cNvPr>
          <p:cNvSpPr>
            <a:spLocks noGrp="1"/>
          </p:cNvSpPr>
          <p:nvPr>
            <p:ph idx="1"/>
          </p:nvPr>
        </p:nvSpPr>
        <p:spPr>
          <a:xfrm>
            <a:off x="640080" y="2872899"/>
            <a:ext cx="4243589" cy="3320668"/>
          </a:xfrm>
        </p:spPr>
        <p:txBody>
          <a:bodyPr>
            <a:normAutofit fontScale="92500" lnSpcReduction="20000"/>
          </a:bodyPr>
          <a:lstStyle/>
          <a:p>
            <a:pPr marL="0" indent="0">
              <a:lnSpc>
                <a:spcPct val="100000"/>
              </a:lnSpc>
              <a:buNone/>
            </a:pPr>
            <a:r>
              <a:rPr lang="nl-NL" sz="2000" dirty="0"/>
              <a:t>Liggen als kopjes op de nieren. De bijnieren maken de volgende hormonen aan:</a:t>
            </a:r>
          </a:p>
          <a:p>
            <a:pPr>
              <a:lnSpc>
                <a:spcPct val="100000"/>
              </a:lnSpc>
            </a:pPr>
            <a:r>
              <a:rPr lang="nl-NL" sz="2000" dirty="0"/>
              <a:t>Aldosteron: reguleert je zoutgehalte in het lichaam</a:t>
            </a:r>
          </a:p>
          <a:p>
            <a:pPr>
              <a:lnSpc>
                <a:spcPct val="100000"/>
              </a:lnSpc>
            </a:pPr>
            <a:r>
              <a:rPr lang="nl-NL" sz="2000" dirty="0"/>
              <a:t>Cortisol: remt ontstekingsreacties en overgevoeligheidsreacties</a:t>
            </a:r>
          </a:p>
          <a:p>
            <a:pPr>
              <a:lnSpc>
                <a:spcPct val="100000"/>
              </a:lnSpc>
            </a:pPr>
            <a:r>
              <a:rPr lang="nl-NL" sz="2000" dirty="0"/>
              <a:t>Adrenaline: ‘actie’-hormoon bij alarmsituaties.</a:t>
            </a:r>
          </a:p>
          <a:p>
            <a:pPr>
              <a:lnSpc>
                <a:spcPct val="100000"/>
              </a:lnSpc>
              <a:buFont typeface="Wingdings" panose="05000000000000000000" pitchFamily="2" charset="2"/>
              <a:buChar char="v"/>
            </a:pPr>
            <a:r>
              <a:rPr lang="nl-NL" sz="2000" dirty="0"/>
              <a:t> Bloedglucosegehalte stijgt</a:t>
            </a:r>
          </a:p>
          <a:p>
            <a:pPr>
              <a:lnSpc>
                <a:spcPct val="100000"/>
              </a:lnSpc>
              <a:buFont typeface="Wingdings" panose="05000000000000000000" pitchFamily="2" charset="2"/>
              <a:buChar char="v"/>
            </a:pPr>
            <a:r>
              <a:rPr lang="nl-NL" sz="2000" dirty="0"/>
              <a:t> Hartslag en ademhaling versnellen</a:t>
            </a:r>
          </a:p>
          <a:p>
            <a:pPr>
              <a:lnSpc>
                <a:spcPct val="100000"/>
              </a:lnSpc>
              <a:buFont typeface="Wingdings" panose="05000000000000000000" pitchFamily="2" charset="2"/>
              <a:buChar char="v"/>
            </a:pPr>
            <a:r>
              <a:rPr lang="nl-NL" sz="2000" dirty="0"/>
              <a:t> Bloeddruk stijgt</a:t>
            </a:r>
          </a:p>
          <a:p>
            <a:pPr>
              <a:lnSpc>
                <a:spcPct val="100000"/>
              </a:lnSpc>
              <a:buFont typeface="Wingdings" panose="05000000000000000000" pitchFamily="2" charset="2"/>
              <a:buChar char="v"/>
            </a:pPr>
            <a:r>
              <a:rPr lang="nl-NL" sz="2000" dirty="0"/>
              <a:t> Remt werking van het maagdarmkanaal</a:t>
            </a:r>
          </a:p>
        </p:txBody>
      </p:sp>
      <p:pic>
        <p:nvPicPr>
          <p:cNvPr id="4" name="Afbeelding 3" descr="Afbeelding met tekst, binnen&#10;&#10;Automatisch gegenereerde beschrijving">
            <a:extLst>
              <a:ext uri="{FF2B5EF4-FFF2-40B4-BE49-F238E27FC236}">
                <a16:creationId xmlns:a16="http://schemas.microsoft.com/office/drawing/2014/main" id="{30B688C1-A703-4E37-8E08-D2098F4CD3F5}"/>
              </a:ext>
            </a:extLst>
          </p:cNvPr>
          <p:cNvPicPr>
            <a:picLocks noChangeAspect="1"/>
          </p:cNvPicPr>
          <p:nvPr/>
        </p:nvPicPr>
        <p:blipFill rotWithShape="1">
          <a:blip r:embed="rId3"/>
          <a:srcRect l="13183" r="309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7061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rgbClr val="F8BE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8B4F6EA-7892-475D-9F1E-D012CBE2D3D7}"/>
              </a:ext>
            </a:extLst>
          </p:cNvPr>
          <p:cNvSpPr>
            <a:spLocks noGrp="1"/>
          </p:cNvSpPr>
          <p:nvPr>
            <p:ph type="title"/>
          </p:nvPr>
        </p:nvSpPr>
        <p:spPr>
          <a:xfrm>
            <a:off x="640081" y="329184"/>
            <a:ext cx="6241568" cy="1783080"/>
          </a:xfrm>
        </p:spPr>
        <p:txBody>
          <a:bodyPr anchor="b">
            <a:normAutofit/>
          </a:bodyPr>
          <a:lstStyle/>
          <a:p>
            <a:r>
              <a:rPr lang="nl-NL" sz="7200">
                <a:solidFill>
                  <a:schemeClr val="bg1"/>
                </a:solidFill>
              </a:rPr>
              <a:t>Geslachtsklieren</a:t>
            </a:r>
          </a:p>
        </p:txBody>
      </p:sp>
      <p:sp>
        <p:nvSpPr>
          <p:cNvPr id="77"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ADB360A-F4AC-492A-93E7-04BFCC64EE76}"/>
              </a:ext>
            </a:extLst>
          </p:cNvPr>
          <p:cNvSpPr>
            <a:spLocks noGrp="1"/>
          </p:cNvSpPr>
          <p:nvPr>
            <p:ph idx="1"/>
          </p:nvPr>
        </p:nvSpPr>
        <p:spPr>
          <a:xfrm>
            <a:off x="640081" y="2706624"/>
            <a:ext cx="6241568" cy="3483864"/>
          </a:xfrm>
        </p:spPr>
        <p:txBody>
          <a:bodyPr>
            <a:normAutofit fontScale="92500" lnSpcReduction="20000"/>
          </a:bodyPr>
          <a:lstStyle/>
          <a:p>
            <a:pPr marL="0" indent="0">
              <a:lnSpc>
                <a:spcPct val="100000"/>
              </a:lnSpc>
              <a:buNone/>
            </a:pPr>
            <a:r>
              <a:rPr lang="nl-NL" dirty="0">
                <a:solidFill>
                  <a:schemeClr val="bg1"/>
                </a:solidFill>
              </a:rPr>
              <a:t>De vrouw heeft de volgende geslachtsklieren:</a:t>
            </a:r>
          </a:p>
          <a:p>
            <a:pPr>
              <a:lnSpc>
                <a:spcPct val="100000"/>
              </a:lnSpc>
            </a:pPr>
            <a:r>
              <a:rPr lang="nl-NL" dirty="0">
                <a:solidFill>
                  <a:schemeClr val="bg1"/>
                </a:solidFill>
              </a:rPr>
              <a:t>2 </a:t>
            </a:r>
            <a:r>
              <a:rPr lang="nl-NL" b="1" dirty="0">
                <a:solidFill>
                  <a:schemeClr val="bg1"/>
                </a:solidFill>
              </a:rPr>
              <a:t>eierstokken</a:t>
            </a:r>
            <a:r>
              <a:rPr lang="nl-NL" dirty="0">
                <a:solidFill>
                  <a:schemeClr val="bg1"/>
                </a:solidFill>
              </a:rPr>
              <a:t>: amandelvormige organen die links en rechts van de baarmoeder liggen, met aan het uiteinde een eileider.</a:t>
            </a:r>
          </a:p>
          <a:p>
            <a:pPr marL="0" indent="0">
              <a:lnSpc>
                <a:spcPct val="100000"/>
              </a:lnSpc>
              <a:buNone/>
            </a:pPr>
            <a:r>
              <a:rPr lang="nl-NL" dirty="0">
                <a:solidFill>
                  <a:schemeClr val="bg1"/>
                </a:solidFill>
              </a:rPr>
              <a:t>De man heeft de volgende geslachtsklieren:</a:t>
            </a:r>
          </a:p>
          <a:p>
            <a:pPr>
              <a:lnSpc>
                <a:spcPct val="100000"/>
              </a:lnSpc>
            </a:pPr>
            <a:r>
              <a:rPr lang="nl-NL" b="1" dirty="0">
                <a:solidFill>
                  <a:schemeClr val="bg1"/>
                </a:solidFill>
              </a:rPr>
              <a:t>Zaadballen</a:t>
            </a:r>
            <a:r>
              <a:rPr lang="nl-NL" dirty="0">
                <a:solidFill>
                  <a:schemeClr val="bg1"/>
                </a:solidFill>
              </a:rPr>
              <a:t>: ovaalvormig, ongeveer 4 cm lang en liggen in de balzak. Hebben een dubbele functie:</a:t>
            </a:r>
          </a:p>
          <a:p>
            <a:pPr>
              <a:lnSpc>
                <a:spcPct val="100000"/>
              </a:lnSpc>
              <a:buFont typeface="Wingdings" panose="05000000000000000000" pitchFamily="2" charset="2"/>
              <a:buChar char="v"/>
            </a:pPr>
            <a:r>
              <a:rPr lang="nl-NL" dirty="0">
                <a:solidFill>
                  <a:schemeClr val="bg1"/>
                </a:solidFill>
              </a:rPr>
              <a:t> Productie van geslachtscellen</a:t>
            </a:r>
          </a:p>
          <a:p>
            <a:pPr>
              <a:lnSpc>
                <a:spcPct val="100000"/>
              </a:lnSpc>
              <a:buFont typeface="Wingdings" panose="05000000000000000000" pitchFamily="2" charset="2"/>
              <a:buChar char="v"/>
            </a:pPr>
            <a:r>
              <a:rPr lang="nl-NL" dirty="0">
                <a:solidFill>
                  <a:schemeClr val="bg1"/>
                </a:solidFill>
              </a:rPr>
              <a:t> Productie van geslachtshormonen</a:t>
            </a:r>
          </a:p>
        </p:txBody>
      </p:sp>
      <p:pic>
        <p:nvPicPr>
          <p:cNvPr id="5124" name="Picture 4" descr="Afbeeldingsresultaat voor zaadballen">
            <a:extLst>
              <a:ext uri="{FF2B5EF4-FFF2-40B4-BE49-F238E27FC236}">
                <a16:creationId xmlns:a16="http://schemas.microsoft.com/office/drawing/2014/main" id="{38ACF82B-CC9A-4BD7-BDD2-A0A032C7DE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4304" y="547816"/>
            <a:ext cx="4014216" cy="24888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eierstokken">
            <a:extLst>
              <a:ext uri="{FF2B5EF4-FFF2-40B4-BE49-F238E27FC236}">
                <a16:creationId xmlns:a16="http://schemas.microsoft.com/office/drawing/2014/main" id="{0CC6AC48-597A-4BCB-AB1B-A2B26D1B9A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4304" y="3743549"/>
            <a:ext cx="4014216" cy="24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1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2712FE-EBCB-44BC-87E1-33D7D152A2FF}"/>
              </a:ext>
            </a:extLst>
          </p:cNvPr>
          <p:cNvSpPr>
            <a:spLocks noGrp="1"/>
          </p:cNvSpPr>
          <p:nvPr>
            <p:ph type="title"/>
          </p:nvPr>
        </p:nvSpPr>
        <p:spPr>
          <a:xfrm>
            <a:off x="630936" y="639520"/>
            <a:ext cx="3429000" cy="1719072"/>
          </a:xfrm>
        </p:spPr>
        <p:txBody>
          <a:bodyPr anchor="b">
            <a:normAutofit/>
          </a:bodyPr>
          <a:lstStyle/>
          <a:p>
            <a:pPr>
              <a:lnSpc>
                <a:spcPct val="90000"/>
              </a:lnSpc>
            </a:pPr>
            <a:r>
              <a:rPr lang="nl-NL" dirty="0"/>
              <a:t>Hormonen eierstokken </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F5CF96"/>
          </a:solidFill>
          <a:ln w="38100" cap="rnd">
            <a:solidFill>
              <a:srgbClr val="F5CF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142BA8-42DE-48E3-AFA0-1DFBB8EF5B52}"/>
              </a:ext>
            </a:extLst>
          </p:cNvPr>
          <p:cNvSpPr>
            <a:spLocks noGrp="1"/>
          </p:cNvSpPr>
          <p:nvPr>
            <p:ph idx="1"/>
          </p:nvPr>
        </p:nvSpPr>
        <p:spPr>
          <a:xfrm>
            <a:off x="630936" y="2807208"/>
            <a:ext cx="3429000" cy="3410712"/>
          </a:xfrm>
        </p:spPr>
        <p:txBody>
          <a:bodyPr anchor="t">
            <a:normAutofit/>
          </a:bodyPr>
          <a:lstStyle/>
          <a:p>
            <a:pPr marL="0" indent="0">
              <a:lnSpc>
                <a:spcPct val="100000"/>
              </a:lnSpc>
              <a:buNone/>
            </a:pPr>
            <a:r>
              <a:rPr lang="nl-NL" sz="2200" b="1"/>
              <a:t>Oestron (oestrogeen):</a:t>
            </a:r>
          </a:p>
          <a:p>
            <a:pPr>
              <a:lnSpc>
                <a:spcPct val="100000"/>
              </a:lnSpc>
            </a:pPr>
            <a:r>
              <a:rPr lang="nl-NL" sz="2200"/>
              <a:t>Ontwikkeling secundaire geslachtskenmerken</a:t>
            </a:r>
          </a:p>
          <a:p>
            <a:pPr>
              <a:lnSpc>
                <a:spcPct val="100000"/>
              </a:lnSpc>
            </a:pPr>
            <a:r>
              <a:rPr lang="nl-NL" sz="2200"/>
              <a:t>Herstel baarmoederslijmvlies na elke menstruatie</a:t>
            </a:r>
          </a:p>
          <a:p>
            <a:pPr marL="0" indent="0">
              <a:lnSpc>
                <a:spcPct val="100000"/>
              </a:lnSpc>
              <a:buNone/>
            </a:pPr>
            <a:r>
              <a:rPr lang="nl-NL" sz="2200" b="1"/>
              <a:t>Progesteron:</a:t>
            </a:r>
          </a:p>
          <a:p>
            <a:pPr>
              <a:lnSpc>
                <a:spcPct val="100000"/>
              </a:lnSpc>
            </a:pPr>
            <a:r>
              <a:rPr lang="nl-NL" sz="2200"/>
              <a:t>Verdikking van het baarmoederslijmvlies (innesteling embryo)</a:t>
            </a:r>
          </a:p>
          <a:p>
            <a:pPr>
              <a:lnSpc>
                <a:spcPct val="100000"/>
              </a:lnSpc>
            </a:pPr>
            <a:r>
              <a:rPr lang="nl-NL" sz="2200"/>
              <a:t>Speelt grote rol in vruchtbaarheidscyclus</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2" descr="Afbeeldingsresultaat voor eierstokken">
            <a:extLst>
              <a:ext uri="{FF2B5EF4-FFF2-40B4-BE49-F238E27FC236}">
                <a16:creationId xmlns:a16="http://schemas.microsoft.com/office/drawing/2014/main" id="{6F59D9C7-8F47-4341-BDBD-D279315223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1340625"/>
            <a:ext cx="6903720" cy="41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5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A0C968-D4F7-4534-AA04-DE528EDCBAA3}"/>
              </a:ext>
            </a:extLst>
          </p:cNvPr>
          <p:cNvSpPr>
            <a:spLocks noGrp="1"/>
          </p:cNvSpPr>
          <p:nvPr>
            <p:ph type="title"/>
          </p:nvPr>
        </p:nvSpPr>
        <p:spPr>
          <a:xfrm>
            <a:off x="640080" y="325369"/>
            <a:ext cx="4368602" cy="1956841"/>
          </a:xfrm>
        </p:spPr>
        <p:txBody>
          <a:bodyPr anchor="b">
            <a:normAutofit/>
          </a:bodyPr>
          <a:lstStyle/>
          <a:p>
            <a:pPr>
              <a:lnSpc>
                <a:spcPct val="90000"/>
              </a:lnSpc>
            </a:pPr>
            <a:r>
              <a:rPr lang="nl-NL" sz="4800" dirty="0"/>
              <a:t>Hormonen zaadballen</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8BE7E"/>
          </a:solidFill>
          <a:ln w="38100" cap="rnd">
            <a:solidFill>
              <a:srgbClr val="F8BE7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2DA74E-CDD9-4EA0-99AE-31DB3A39FB3B}"/>
              </a:ext>
            </a:extLst>
          </p:cNvPr>
          <p:cNvSpPr>
            <a:spLocks noGrp="1"/>
          </p:cNvSpPr>
          <p:nvPr>
            <p:ph idx="1"/>
          </p:nvPr>
        </p:nvSpPr>
        <p:spPr>
          <a:xfrm>
            <a:off x="640080" y="2872899"/>
            <a:ext cx="4243589" cy="3320668"/>
          </a:xfrm>
        </p:spPr>
        <p:txBody>
          <a:bodyPr>
            <a:normAutofit/>
          </a:bodyPr>
          <a:lstStyle/>
          <a:p>
            <a:r>
              <a:rPr lang="nl-NL" dirty="0"/>
              <a:t>Testosteron</a:t>
            </a:r>
          </a:p>
          <a:p>
            <a:pPr>
              <a:buFont typeface="Wingdings" panose="05000000000000000000" pitchFamily="2" charset="2"/>
              <a:buChar char="v"/>
            </a:pPr>
            <a:r>
              <a:rPr lang="nl-NL" dirty="0"/>
              <a:t> Ontwikkeling van secundaire geslachtskenmerken</a:t>
            </a:r>
          </a:p>
          <a:p>
            <a:pPr>
              <a:buFont typeface="Wingdings" panose="05000000000000000000" pitchFamily="2" charset="2"/>
              <a:buChar char="v"/>
            </a:pPr>
            <a:r>
              <a:rPr lang="nl-NL" dirty="0"/>
              <a:t> Blijvende productie van zaadcellen.</a:t>
            </a:r>
          </a:p>
        </p:txBody>
      </p:sp>
      <p:pic>
        <p:nvPicPr>
          <p:cNvPr id="4" name="Picture 4" descr="Afbeeldingsresultaat voor zaadballen">
            <a:extLst>
              <a:ext uri="{FF2B5EF4-FFF2-40B4-BE49-F238E27FC236}">
                <a16:creationId xmlns:a16="http://schemas.microsoft.com/office/drawing/2014/main" id="{777CDB76-648D-464A-8DA7-9384D8F78B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162" r="6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5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8840F8-2EBA-4057-AC76-330E091FA427}"/>
              </a:ext>
            </a:extLst>
          </p:cNvPr>
          <p:cNvSpPr>
            <a:spLocks noGrp="1"/>
          </p:cNvSpPr>
          <p:nvPr>
            <p:ph type="title"/>
          </p:nvPr>
        </p:nvSpPr>
        <p:spPr>
          <a:xfrm>
            <a:off x="841248" y="548640"/>
            <a:ext cx="3419540" cy="5431536"/>
          </a:xfrm>
        </p:spPr>
        <p:txBody>
          <a:bodyPr>
            <a:normAutofit/>
          </a:bodyPr>
          <a:lstStyle/>
          <a:p>
            <a:r>
              <a:rPr lang="nl-NL" sz="6000"/>
              <a:t>planning</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0C5F94E-1117-458C-8E4E-2BA76BC4AD87}"/>
              </a:ext>
            </a:extLst>
          </p:cNvPr>
          <p:cNvSpPr>
            <a:spLocks noGrp="1"/>
          </p:cNvSpPr>
          <p:nvPr>
            <p:ph idx="1"/>
          </p:nvPr>
        </p:nvSpPr>
        <p:spPr>
          <a:xfrm>
            <a:off x="5298595" y="552091"/>
            <a:ext cx="6052158" cy="5431536"/>
          </a:xfrm>
        </p:spPr>
        <p:txBody>
          <a:bodyPr anchor="ctr">
            <a:normAutofit/>
          </a:bodyPr>
          <a:lstStyle/>
          <a:p>
            <a:r>
              <a:rPr lang="nl-NL" dirty="0"/>
              <a:t>Korte terugblik vorige les</a:t>
            </a:r>
          </a:p>
          <a:p>
            <a:r>
              <a:rPr lang="nl-NL" dirty="0"/>
              <a:t>Theorie hormoonstelsel</a:t>
            </a:r>
          </a:p>
          <a:p>
            <a:r>
              <a:rPr lang="nl-NL" dirty="0"/>
              <a:t>Aan de slag met opdracht</a:t>
            </a:r>
          </a:p>
        </p:txBody>
      </p:sp>
    </p:spTree>
    <p:extLst>
      <p:ext uri="{BB962C8B-B14F-4D97-AF65-F5344CB8AC3E}">
        <p14:creationId xmlns:p14="http://schemas.microsoft.com/office/powerpoint/2010/main" val="103871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8BD2C6-9410-436D-9E30-F9C9B206651B}"/>
              </a:ext>
            </a:extLst>
          </p:cNvPr>
          <p:cNvSpPr>
            <a:spLocks noGrp="1"/>
          </p:cNvSpPr>
          <p:nvPr>
            <p:ph type="title"/>
          </p:nvPr>
        </p:nvSpPr>
        <p:spPr>
          <a:xfrm>
            <a:off x="640080" y="325369"/>
            <a:ext cx="4368602" cy="1956841"/>
          </a:xfrm>
        </p:spPr>
        <p:txBody>
          <a:bodyPr anchor="b">
            <a:normAutofit/>
          </a:bodyPr>
          <a:lstStyle/>
          <a:p>
            <a:pPr>
              <a:lnSpc>
                <a:spcPct val="90000"/>
              </a:lnSpc>
            </a:pPr>
            <a:r>
              <a:rPr lang="nl-NL" sz="4400" dirty="0"/>
              <a:t>Wat zijn hormoonklieren?</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DFF7D"/>
          </a:solidFill>
          <a:ln w="38100" cap="rnd">
            <a:solidFill>
              <a:srgbClr val="FDFF7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57DD8D9-A6E8-43E9-97B5-FCC7EC123D64}"/>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nl-NL" sz="2000" dirty="0"/>
              <a:t>Hormoonklieren zijn klieren die stoffen afscheiden: secretie (uitscheiding). Er wordt onderscheid gemaakt in 2 soorten klieren, namelijk:</a:t>
            </a:r>
          </a:p>
          <a:p>
            <a:pPr>
              <a:lnSpc>
                <a:spcPct val="100000"/>
              </a:lnSpc>
            </a:pPr>
            <a:r>
              <a:rPr lang="nl-NL" sz="2000" dirty="0"/>
              <a:t>Klieren met externe secretie: bevatten een afvoerbuis voor de gemaakte stoffen en deze stoffen worden naar buiten de klier uitgescheiden. Voorbeeld?</a:t>
            </a:r>
          </a:p>
          <a:p>
            <a:pPr>
              <a:lnSpc>
                <a:spcPct val="100000"/>
              </a:lnSpc>
            </a:pPr>
            <a:r>
              <a:rPr lang="nl-NL" sz="2000" dirty="0"/>
              <a:t>Klieren met interne secretie: uitscheiding van hormonen binnen in de klier welke rechtstreeks aan het bloed worden afgestaan (geen afvoerbuis). Voorbeeld?</a:t>
            </a:r>
          </a:p>
        </p:txBody>
      </p:sp>
      <p:pic>
        <p:nvPicPr>
          <p:cNvPr id="1026" name="Picture 2" descr="Afbeeldingsresultaat voor hormoonklieren">
            <a:extLst>
              <a:ext uri="{FF2B5EF4-FFF2-40B4-BE49-F238E27FC236}">
                <a16:creationId xmlns:a16="http://schemas.microsoft.com/office/drawing/2014/main" id="{9789340E-1993-4101-9286-18481A2A9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9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7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E0F1BA-1F00-4ADD-A669-9FD774F9C92A}"/>
              </a:ext>
            </a:extLst>
          </p:cNvPr>
          <p:cNvSpPr>
            <a:spLocks noGrp="1"/>
          </p:cNvSpPr>
          <p:nvPr>
            <p:ph type="title"/>
          </p:nvPr>
        </p:nvSpPr>
        <p:spPr>
          <a:xfrm>
            <a:off x="640080" y="325369"/>
            <a:ext cx="4368602" cy="1956841"/>
          </a:xfrm>
        </p:spPr>
        <p:txBody>
          <a:bodyPr anchor="b">
            <a:normAutofit/>
          </a:bodyPr>
          <a:lstStyle/>
          <a:p>
            <a:r>
              <a:rPr lang="nl-NL" sz="6600"/>
              <a:t>Hormoonklieren</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EC15F"/>
          </a:solidFill>
          <a:ln w="38100" cap="rnd">
            <a:solidFill>
              <a:srgbClr val="FEC1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90CD91C-B424-4AA7-A560-55EE528CAAC6}"/>
              </a:ext>
            </a:extLst>
          </p:cNvPr>
          <p:cNvSpPr>
            <a:spLocks noGrp="1"/>
          </p:cNvSpPr>
          <p:nvPr>
            <p:ph idx="1"/>
          </p:nvPr>
        </p:nvSpPr>
        <p:spPr>
          <a:xfrm>
            <a:off x="640080" y="2872899"/>
            <a:ext cx="4829387" cy="3320668"/>
          </a:xfrm>
        </p:spPr>
        <p:txBody>
          <a:bodyPr>
            <a:normAutofit fontScale="77500" lnSpcReduction="20000"/>
          </a:bodyPr>
          <a:lstStyle/>
          <a:p>
            <a:pPr marL="0" indent="0">
              <a:buNone/>
            </a:pPr>
            <a:r>
              <a:rPr lang="nl-NL" dirty="0"/>
              <a:t>Hormoonklieren maken (zoals de naam al zegt) hormonen aan. Deze klieren zijn dus klieren met een interne secretie. De hormonen worden ter plaatse meteen in het bloed opgenomen.</a:t>
            </a:r>
          </a:p>
          <a:p>
            <a:r>
              <a:rPr lang="nl-NL" dirty="0"/>
              <a:t>Elk hormoon heeft zijn eigen doelwit (insuline heeft als doelwit de lever en spieren)</a:t>
            </a:r>
          </a:p>
          <a:p>
            <a:r>
              <a:rPr lang="nl-NL" dirty="0"/>
              <a:t>Groeihormoon heeft als doelwit de groeischijven in de pijpbeenderen.</a:t>
            </a:r>
          </a:p>
          <a:p>
            <a:pPr marL="0" indent="0">
              <a:buNone/>
            </a:pPr>
            <a:r>
              <a:rPr lang="nl-NL" dirty="0"/>
              <a:t>Als een klier teveel/te weinig aanmaakt van het klierproduct,  hoe noemen we dit dan?</a:t>
            </a:r>
          </a:p>
          <a:p>
            <a:pPr marL="0" indent="0">
              <a:buNone/>
            </a:pPr>
            <a:endParaRPr lang="nl-NL" dirty="0"/>
          </a:p>
        </p:txBody>
      </p:sp>
      <p:pic>
        <p:nvPicPr>
          <p:cNvPr id="4" name="Afbeelding 3">
            <a:extLst>
              <a:ext uri="{FF2B5EF4-FFF2-40B4-BE49-F238E27FC236}">
                <a16:creationId xmlns:a16="http://schemas.microsoft.com/office/drawing/2014/main" id="{AE9494DA-B55E-4B82-AA86-9EABEFA3521E}"/>
              </a:ext>
            </a:extLst>
          </p:cNvPr>
          <p:cNvPicPr>
            <a:picLocks noChangeAspect="1"/>
          </p:cNvPicPr>
          <p:nvPr/>
        </p:nvPicPr>
        <p:blipFill rotWithShape="1">
          <a:blip r:embed="rId2"/>
          <a:srcRect l="21332" r="265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7230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2CE585-93CF-42B8-8B85-D4F2568024D3}"/>
              </a:ext>
            </a:extLst>
          </p:cNvPr>
          <p:cNvSpPr>
            <a:spLocks noGrp="1"/>
          </p:cNvSpPr>
          <p:nvPr>
            <p:ph type="title"/>
          </p:nvPr>
        </p:nvSpPr>
        <p:spPr>
          <a:xfrm>
            <a:off x="640080" y="325369"/>
            <a:ext cx="4368602" cy="1956841"/>
          </a:xfrm>
        </p:spPr>
        <p:txBody>
          <a:bodyPr anchor="b">
            <a:normAutofit/>
          </a:bodyPr>
          <a:lstStyle/>
          <a:p>
            <a:pPr>
              <a:lnSpc>
                <a:spcPct val="90000"/>
              </a:lnSpc>
            </a:pPr>
            <a:r>
              <a:rPr lang="nl-NL" sz="3600" dirty="0"/>
              <a:t>Belangrijkste hormoonklieren</a:t>
            </a:r>
          </a:p>
        </p:txBody>
      </p:sp>
      <p:sp>
        <p:nvSpPr>
          <p:cNvPr id="1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97F23F6-825C-4633-9FF6-CAC2619C1AD9}"/>
              </a:ext>
            </a:extLst>
          </p:cNvPr>
          <p:cNvSpPr>
            <a:spLocks noGrp="1"/>
          </p:cNvSpPr>
          <p:nvPr>
            <p:ph idx="1"/>
          </p:nvPr>
        </p:nvSpPr>
        <p:spPr>
          <a:xfrm>
            <a:off x="640080" y="2872899"/>
            <a:ext cx="4243589" cy="3320668"/>
          </a:xfrm>
        </p:spPr>
        <p:txBody>
          <a:bodyPr>
            <a:normAutofit/>
          </a:bodyPr>
          <a:lstStyle/>
          <a:p>
            <a:r>
              <a:rPr lang="nl-NL" dirty="0"/>
              <a:t>Hypofyse</a:t>
            </a:r>
          </a:p>
          <a:p>
            <a:r>
              <a:rPr lang="nl-NL" dirty="0"/>
              <a:t>Schildklier en bijschildklieren</a:t>
            </a:r>
          </a:p>
          <a:p>
            <a:r>
              <a:rPr lang="nl-NL" dirty="0"/>
              <a:t>Alvleesklier (eilandjes van </a:t>
            </a:r>
            <a:r>
              <a:rPr lang="nl-NL" dirty="0" err="1"/>
              <a:t>Langerhans</a:t>
            </a:r>
            <a:r>
              <a:rPr lang="nl-NL" dirty="0"/>
              <a:t>)</a:t>
            </a:r>
          </a:p>
          <a:p>
            <a:r>
              <a:rPr lang="nl-NL" dirty="0"/>
              <a:t>Bijnieren</a:t>
            </a:r>
          </a:p>
          <a:p>
            <a:r>
              <a:rPr lang="nl-NL" dirty="0"/>
              <a:t>Geslachtsklieren</a:t>
            </a:r>
          </a:p>
        </p:txBody>
      </p:sp>
      <p:pic>
        <p:nvPicPr>
          <p:cNvPr id="2052" name="Picture 4" descr="Afbeeldingsresultaat voor hormonen">
            <a:extLst>
              <a:ext uri="{FF2B5EF4-FFF2-40B4-BE49-F238E27FC236}">
                <a16:creationId xmlns:a16="http://schemas.microsoft.com/office/drawing/2014/main" id="{98533084-8307-4820-A980-B1D634A30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1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92448C5-0243-400A-8292-52C0EA5F8E07}"/>
              </a:ext>
            </a:extLst>
          </p:cNvPr>
          <p:cNvPicPr>
            <a:picLocks noChangeAspect="1"/>
          </p:cNvPicPr>
          <p:nvPr/>
        </p:nvPicPr>
        <p:blipFill>
          <a:blip r:embed="rId2"/>
          <a:stretch>
            <a:fillRect/>
          </a:stretch>
        </p:blipFill>
        <p:spPr>
          <a:xfrm>
            <a:off x="764988" y="1927289"/>
            <a:ext cx="3368969" cy="3003421"/>
          </a:xfrm>
          <a:prstGeom prst="rect">
            <a:avLst/>
          </a:prstGeom>
        </p:spPr>
      </p:pic>
      <p:sp>
        <p:nvSpPr>
          <p:cNvPr id="11" name="Freeform: Shape 1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B7594F"/>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0EE821E7-F91E-4347-8B64-155BCA4AE701}"/>
              </a:ext>
            </a:extLst>
          </p:cNvPr>
          <p:cNvSpPr>
            <a:spLocks noGrp="1"/>
          </p:cNvSpPr>
          <p:nvPr>
            <p:ph type="title"/>
          </p:nvPr>
        </p:nvSpPr>
        <p:spPr>
          <a:xfrm>
            <a:off x="5759354" y="638089"/>
            <a:ext cx="5337270" cy="1476801"/>
          </a:xfrm>
        </p:spPr>
        <p:txBody>
          <a:bodyPr anchor="b">
            <a:normAutofit/>
          </a:bodyPr>
          <a:lstStyle/>
          <a:p>
            <a:r>
              <a:rPr lang="nl-NL" sz="5600" dirty="0">
                <a:solidFill>
                  <a:srgbClr val="FFFFFF"/>
                </a:solidFill>
              </a:rPr>
              <a:t>Hypofyse</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7594F"/>
          </a:solidFill>
          <a:ln w="38100" cap="rnd">
            <a:solidFill>
              <a:srgbClr val="B7594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0421CE2-239A-4A03-9F61-2B8015902021}"/>
              </a:ext>
            </a:extLst>
          </p:cNvPr>
          <p:cNvSpPr>
            <a:spLocks noGrp="1"/>
          </p:cNvSpPr>
          <p:nvPr>
            <p:ph idx="1"/>
          </p:nvPr>
        </p:nvSpPr>
        <p:spPr>
          <a:xfrm>
            <a:off x="5759354" y="2114890"/>
            <a:ext cx="6026246" cy="4100785"/>
          </a:xfrm>
        </p:spPr>
        <p:txBody>
          <a:bodyPr anchor="t">
            <a:normAutofit fontScale="92500" lnSpcReduction="20000"/>
          </a:bodyPr>
          <a:lstStyle/>
          <a:p>
            <a:pPr marL="0" indent="0">
              <a:lnSpc>
                <a:spcPct val="100000"/>
              </a:lnSpc>
              <a:buNone/>
            </a:pPr>
            <a:r>
              <a:rPr lang="nl-NL" sz="2000" dirty="0">
                <a:solidFill>
                  <a:srgbClr val="FFFFFF"/>
                </a:solidFill>
              </a:rPr>
              <a:t>Het is een klein orgaan dat onder de hersenen ligt en weegt maar 0,5 gram. Het is een hele belangrijke hormoonklier, omdat hij veel hormonen produceert. Hierdoor worden andere hormoonklieren weer aangezet tot hormoonproductie. De hypofyse bestaat uit:</a:t>
            </a:r>
          </a:p>
          <a:p>
            <a:pPr>
              <a:lnSpc>
                <a:spcPct val="100000"/>
              </a:lnSpc>
            </a:pPr>
            <a:r>
              <a:rPr lang="nl-NL" sz="2000" b="1" dirty="0">
                <a:solidFill>
                  <a:srgbClr val="FFFFFF"/>
                </a:solidFill>
              </a:rPr>
              <a:t>Hypofysevoorkwab</a:t>
            </a:r>
            <a:r>
              <a:rPr lang="nl-NL" sz="2000" dirty="0">
                <a:solidFill>
                  <a:srgbClr val="FFFFFF"/>
                </a:solidFill>
              </a:rPr>
              <a:t>, deze </a:t>
            </a:r>
            <a:r>
              <a:rPr lang="nl-NL" sz="2000" b="1" dirty="0">
                <a:solidFill>
                  <a:srgbClr val="FFFFFF"/>
                </a:solidFill>
              </a:rPr>
              <a:t>produceert</a:t>
            </a:r>
            <a:r>
              <a:rPr lang="nl-NL" sz="2000" dirty="0">
                <a:solidFill>
                  <a:srgbClr val="FFFFFF"/>
                </a:solidFill>
              </a:rPr>
              <a:t>:</a:t>
            </a:r>
          </a:p>
          <a:p>
            <a:pPr>
              <a:lnSpc>
                <a:spcPct val="100000"/>
              </a:lnSpc>
              <a:buFont typeface="Wingdings" panose="05000000000000000000" pitchFamily="2" charset="2"/>
              <a:buChar char="q"/>
            </a:pPr>
            <a:r>
              <a:rPr lang="nl-NL" sz="2000" dirty="0">
                <a:solidFill>
                  <a:srgbClr val="FFFFFF"/>
                </a:solidFill>
              </a:rPr>
              <a:t> Groeihormoon</a:t>
            </a:r>
          </a:p>
          <a:p>
            <a:pPr>
              <a:lnSpc>
                <a:spcPct val="100000"/>
              </a:lnSpc>
              <a:buFont typeface="Wingdings" panose="05000000000000000000" pitchFamily="2" charset="2"/>
              <a:buChar char="q"/>
            </a:pPr>
            <a:r>
              <a:rPr lang="nl-NL" sz="2000" dirty="0">
                <a:solidFill>
                  <a:srgbClr val="FFFFFF"/>
                </a:solidFill>
              </a:rPr>
              <a:t> Bijnierschorsstimulerend hormoon</a:t>
            </a:r>
          </a:p>
          <a:p>
            <a:pPr>
              <a:lnSpc>
                <a:spcPct val="100000"/>
              </a:lnSpc>
              <a:buFont typeface="Wingdings" panose="05000000000000000000" pitchFamily="2" charset="2"/>
              <a:buChar char="q"/>
            </a:pPr>
            <a:r>
              <a:rPr lang="nl-NL" sz="2000" dirty="0">
                <a:solidFill>
                  <a:srgbClr val="FFFFFF"/>
                </a:solidFill>
              </a:rPr>
              <a:t> Schildklierstimulerend hormoon</a:t>
            </a:r>
          </a:p>
          <a:p>
            <a:pPr>
              <a:lnSpc>
                <a:spcPct val="100000"/>
              </a:lnSpc>
              <a:buFont typeface="Wingdings" panose="05000000000000000000" pitchFamily="2" charset="2"/>
              <a:buChar char="q"/>
            </a:pPr>
            <a:r>
              <a:rPr lang="nl-NL" sz="2000" dirty="0">
                <a:solidFill>
                  <a:srgbClr val="FFFFFF"/>
                </a:solidFill>
              </a:rPr>
              <a:t> Geslachtsklierstimulerende hormonen</a:t>
            </a:r>
          </a:p>
          <a:p>
            <a:pPr>
              <a:lnSpc>
                <a:spcPct val="100000"/>
              </a:lnSpc>
              <a:buFont typeface="Wingdings" panose="05000000000000000000" pitchFamily="2" charset="2"/>
              <a:buChar char="q"/>
            </a:pPr>
            <a:r>
              <a:rPr lang="nl-NL" sz="2000" dirty="0">
                <a:solidFill>
                  <a:srgbClr val="FFFFFF"/>
                </a:solidFill>
              </a:rPr>
              <a:t> Prolactine (PRL)</a:t>
            </a:r>
          </a:p>
          <a:p>
            <a:pPr>
              <a:lnSpc>
                <a:spcPct val="100000"/>
              </a:lnSpc>
            </a:pPr>
            <a:r>
              <a:rPr lang="nl-NL" sz="2000" b="1" dirty="0">
                <a:solidFill>
                  <a:srgbClr val="FFFFFF"/>
                </a:solidFill>
              </a:rPr>
              <a:t>Hypofyseachterkwab</a:t>
            </a:r>
            <a:r>
              <a:rPr lang="nl-NL" sz="2000" dirty="0">
                <a:solidFill>
                  <a:srgbClr val="FFFFFF"/>
                </a:solidFill>
              </a:rPr>
              <a:t>: deze produceert </a:t>
            </a:r>
            <a:r>
              <a:rPr lang="nl-NL" sz="2000" b="1" dirty="0">
                <a:solidFill>
                  <a:srgbClr val="FFFFFF"/>
                </a:solidFill>
              </a:rPr>
              <a:t>geen</a:t>
            </a:r>
            <a:r>
              <a:rPr lang="nl-NL" sz="2000" dirty="0">
                <a:solidFill>
                  <a:srgbClr val="FFFFFF"/>
                </a:solidFill>
              </a:rPr>
              <a:t> hormonen. Is een tijdelijke opslagplaats van 2 hormonen (ADH en oxytocine), gemaakt in de hypothalamus. De achterkwab geeft deze 2 hormonen dan af aan het bloed.</a:t>
            </a:r>
          </a:p>
        </p:txBody>
      </p:sp>
      <mc:AlternateContent xmlns:mc="http://schemas.openxmlformats.org/markup-compatibility/2006">
        <mc:Choice xmlns:p14="http://schemas.microsoft.com/office/powerpoint/2010/main" Requires="p14">
          <p:contentPart p14:bwMode="auto" r:id="rId3">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95393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C652EC-C9C2-432C-8985-C05EDAC90C52}"/>
              </a:ext>
            </a:extLst>
          </p:cNvPr>
          <p:cNvSpPr>
            <a:spLocks noGrp="1"/>
          </p:cNvSpPr>
          <p:nvPr>
            <p:ph type="title"/>
          </p:nvPr>
        </p:nvSpPr>
        <p:spPr>
          <a:xfrm>
            <a:off x="572493" y="238539"/>
            <a:ext cx="11047013" cy="1434415"/>
          </a:xfrm>
        </p:spPr>
        <p:txBody>
          <a:bodyPr anchor="b">
            <a:normAutofit/>
          </a:bodyPr>
          <a:lstStyle/>
          <a:p>
            <a:r>
              <a:rPr lang="nl-NL" sz="7200"/>
              <a:t>Hormonen hypofyse</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D4E3F"/>
          </a:solidFill>
          <a:ln w="38100" cap="rnd">
            <a:solidFill>
              <a:srgbClr val="8D4E3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fbeeldingsresultaat voor reuzegroei">
            <a:extLst>
              <a:ext uri="{FF2B5EF4-FFF2-40B4-BE49-F238E27FC236}">
                <a16:creationId xmlns:a16="http://schemas.microsoft.com/office/drawing/2014/main" id="{F01B7C4D-6DCC-40CE-A617-EF4B2C2F86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5" r="24484" b="-1"/>
          <a:stretch/>
        </p:blipFill>
        <p:spPr bwMode="auto">
          <a:xfrm>
            <a:off x="572492" y="2089604"/>
            <a:ext cx="3941064" cy="409651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1A3B297-643A-43B8-AB64-160E51CAA835}"/>
              </a:ext>
            </a:extLst>
          </p:cNvPr>
          <p:cNvSpPr>
            <a:spLocks noGrp="1"/>
          </p:cNvSpPr>
          <p:nvPr>
            <p:ph idx="1"/>
          </p:nvPr>
        </p:nvSpPr>
        <p:spPr>
          <a:xfrm>
            <a:off x="4905955" y="2071316"/>
            <a:ext cx="6713552" cy="4096511"/>
          </a:xfrm>
        </p:spPr>
        <p:txBody>
          <a:bodyPr anchor="t">
            <a:normAutofit/>
          </a:bodyPr>
          <a:lstStyle/>
          <a:p>
            <a:pPr>
              <a:lnSpc>
                <a:spcPct val="100000"/>
              </a:lnSpc>
            </a:pPr>
            <a:r>
              <a:rPr lang="nl-NL" dirty="0"/>
              <a:t>Groeihormoon: stimuleert lengtegroei van de botten (groeischijven). Te weinig of teveel groeihormoon kan dwerg- of reuzegroei veroorzaken</a:t>
            </a:r>
            <a:endParaRPr lang="nl-NL"/>
          </a:p>
          <a:p>
            <a:pPr>
              <a:lnSpc>
                <a:spcPct val="100000"/>
              </a:lnSpc>
            </a:pPr>
            <a:r>
              <a:rPr lang="nl-NL" dirty="0"/>
              <a:t>Bijnierschorsstimulerend hormoon: stimuleert de bijnierschors tot productie van schorshormonen</a:t>
            </a:r>
            <a:endParaRPr lang="nl-NL"/>
          </a:p>
          <a:p>
            <a:pPr>
              <a:lnSpc>
                <a:spcPct val="100000"/>
              </a:lnSpc>
            </a:pPr>
            <a:r>
              <a:rPr lang="nl-NL" dirty="0"/>
              <a:t>Schildklierstimulerend hormoon: stimuleert de schildklier tot de vorming van schildklierhormoon</a:t>
            </a:r>
            <a:endParaRPr lang="nl-NL"/>
          </a:p>
          <a:p>
            <a:pPr>
              <a:lnSpc>
                <a:spcPct val="100000"/>
              </a:lnSpc>
            </a:pPr>
            <a:r>
              <a:rPr lang="nl-NL" dirty="0"/>
              <a:t>Geslachtsklierstimulerend hormoon: stimuleert de geslachtsklieren (eierstokken, zaadballen) tot productie van bijvoorbeeld FSH en LH</a:t>
            </a:r>
            <a:endParaRPr lang="nl-NL"/>
          </a:p>
        </p:txBody>
      </p:sp>
    </p:spTree>
    <p:extLst>
      <p:ext uri="{BB962C8B-B14F-4D97-AF65-F5344CB8AC3E}">
        <p14:creationId xmlns:p14="http://schemas.microsoft.com/office/powerpoint/2010/main" val="61809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1768EE8-C87E-4DE0-B9F8-BE884E6151AC}"/>
              </a:ext>
            </a:extLst>
          </p:cNvPr>
          <p:cNvPicPr>
            <a:picLocks noChangeAspect="1"/>
          </p:cNvPicPr>
          <p:nvPr/>
        </p:nvPicPr>
        <p:blipFill>
          <a:blip r:embed="rId2"/>
          <a:stretch>
            <a:fillRect/>
          </a:stretch>
        </p:blipFill>
        <p:spPr>
          <a:xfrm>
            <a:off x="166284" y="1838953"/>
            <a:ext cx="4297424" cy="3180094"/>
          </a:xfrm>
          <a:prstGeom prst="rect">
            <a:avLst/>
          </a:prstGeom>
        </p:spPr>
      </p:pic>
      <p:sp>
        <p:nvSpPr>
          <p:cNvPr id="16" name="Freeform: Shape 1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AF7868"/>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DC1BDD3F-FB41-496E-AD02-7061D763E06C}"/>
              </a:ext>
            </a:extLst>
          </p:cNvPr>
          <p:cNvSpPr>
            <a:spLocks noGrp="1"/>
          </p:cNvSpPr>
          <p:nvPr>
            <p:ph type="title"/>
          </p:nvPr>
        </p:nvSpPr>
        <p:spPr>
          <a:xfrm>
            <a:off x="5759354" y="638089"/>
            <a:ext cx="5337270" cy="1476801"/>
          </a:xfrm>
        </p:spPr>
        <p:txBody>
          <a:bodyPr anchor="b">
            <a:normAutofit/>
          </a:bodyPr>
          <a:lstStyle/>
          <a:p>
            <a:r>
              <a:rPr lang="nl-NL" sz="5600">
                <a:solidFill>
                  <a:srgbClr val="FFFFFF"/>
                </a:solidFill>
              </a:rPr>
              <a:t>schildklier</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F7868"/>
          </a:solidFill>
          <a:ln w="38100" cap="rnd">
            <a:solidFill>
              <a:srgbClr val="AF786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1BD7FA4-38DE-4FE1-A986-5A11047DD500}"/>
              </a:ext>
            </a:extLst>
          </p:cNvPr>
          <p:cNvSpPr>
            <a:spLocks noGrp="1"/>
          </p:cNvSpPr>
          <p:nvPr>
            <p:ph idx="1"/>
          </p:nvPr>
        </p:nvSpPr>
        <p:spPr>
          <a:xfrm>
            <a:off x="5372100" y="2286000"/>
            <a:ext cx="6372225" cy="3929675"/>
          </a:xfrm>
        </p:spPr>
        <p:txBody>
          <a:bodyPr anchor="t">
            <a:normAutofit fontScale="92500" lnSpcReduction="10000"/>
          </a:bodyPr>
          <a:lstStyle/>
          <a:p>
            <a:pPr marL="0" indent="0">
              <a:lnSpc>
                <a:spcPct val="100000"/>
              </a:lnSpc>
              <a:buNone/>
            </a:pPr>
            <a:r>
              <a:rPr lang="nl-NL" sz="2400" dirty="0">
                <a:solidFill>
                  <a:srgbClr val="FFFFFF"/>
                </a:solidFill>
              </a:rPr>
              <a:t>Bestaat uit twee lobben en ligt tegen het strottenhoofd aan (anatomie). </a:t>
            </a:r>
          </a:p>
          <a:p>
            <a:pPr marL="0" indent="0">
              <a:lnSpc>
                <a:spcPct val="100000"/>
              </a:lnSpc>
              <a:buNone/>
            </a:pPr>
            <a:r>
              <a:rPr lang="nl-NL" sz="2400" dirty="0">
                <a:solidFill>
                  <a:srgbClr val="FFFFFF"/>
                </a:solidFill>
              </a:rPr>
              <a:t>Produceert het schildklierhormoon (</a:t>
            </a:r>
            <a:r>
              <a:rPr lang="nl-NL" sz="2400" b="1" dirty="0">
                <a:solidFill>
                  <a:srgbClr val="FFFFFF"/>
                </a:solidFill>
              </a:rPr>
              <a:t>thyroxine</a:t>
            </a:r>
            <a:r>
              <a:rPr lang="nl-NL" sz="2400" dirty="0">
                <a:solidFill>
                  <a:srgbClr val="FFFFFF"/>
                </a:solidFill>
              </a:rPr>
              <a:t>). Hier heeft hij jodium voor nodig. Dit hormoon heeft invloed op de verbranding in de cellen. </a:t>
            </a:r>
          </a:p>
          <a:p>
            <a:pPr marL="0" indent="0">
              <a:lnSpc>
                <a:spcPct val="100000"/>
              </a:lnSpc>
              <a:buNone/>
            </a:pPr>
            <a:r>
              <a:rPr lang="nl-NL" sz="2400" b="1" dirty="0" err="1">
                <a:solidFill>
                  <a:srgbClr val="FFFFFF"/>
                </a:solidFill>
              </a:rPr>
              <a:t>Calcitoninne</a:t>
            </a:r>
            <a:r>
              <a:rPr lang="nl-NL" sz="2400" dirty="0">
                <a:solidFill>
                  <a:srgbClr val="FFFFFF"/>
                </a:solidFill>
              </a:rPr>
              <a:t>: verlaagt calciumgehalte in het bloed</a:t>
            </a:r>
          </a:p>
          <a:p>
            <a:pPr marL="0" indent="0">
              <a:lnSpc>
                <a:spcPct val="100000"/>
              </a:lnSpc>
              <a:buNone/>
            </a:pPr>
            <a:r>
              <a:rPr lang="nl-NL" sz="2400" b="1" dirty="0">
                <a:solidFill>
                  <a:srgbClr val="FFFFFF"/>
                </a:solidFill>
              </a:rPr>
              <a:t>Hyperfunctie:</a:t>
            </a:r>
            <a:r>
              <a:rPr lang="nl-NL" sz="2400" dirty="0">
                <a:solidFill>
                  <a:srgbClr val="FFFFFF"/>
                </a:solidFill>
              </a:rPr>
              <a:t> hierbij is de grondstofwisseling verhoogd: je eten wordt hierbij dus sneller verteerd (rusteloos, vermageren, snelle pols, hoge temperatuur, uitpuilende open (</a:t>
            </a:r>
            <a:r>
              <a:rPr lang="nl-NL" sz="2400" b="1" dirty="0">
                <a:solidFill>
                  <a:srgbClr val="FFFFFF"/>
                </a:solidFill>
              </a:rPr>
              <a:t>hyperthyreoïdie</a:t>
            </a:r>
            <a:r>
              <a:rPr lang="nl-NL" sz="2400" dirty="0">
                <a:solidFill>
                  <a:srgbClr val="FFFFFF"/>
                </a:solidFill>
              </a:rPr>
              <a:t>).</a:t>
            </a:r>
          </a:p>
          <a:p>
            <a:pPr marL="0" indent="0">
              <a:lnSpc>
                <a:spcPct val="100000"/>
              </a:lnSpc>
              <a:buNone/>
            </a:pPr>
            <a:r>
              <a:rPr lang="nl-NL" sz="2400" b="1" dirty="0">
                <a:solidFill>
                  <a:srgbClr val="FFFFFF"/>
                </a:solidFill>
              </a:rPr>
              <a:t>Hypofunctie: </a:t>
            </a:r>
            <a:r>
              <a:rPr lang="nl-NL" sz="2400" dirty="0">
                <a:solidFill>
                  <a:srgbClr val="FFFFFF"/>
                </a:solidFill>
              </a:rPr>
              <a:t>stofwisseling staat op een laag pitje waardoor de groei sterk achterblijft. Eten wordt hierdoor ook slechter verteerd (</a:t>
            </a:r>
            <a:r>
              <a:rPr lang="nl-NL" sz="2400" b="1" dirty="0">
                <a:solidFill>
                  <a:srgbClr val="FFFFFF"/>
                </a:solidFill>
              </a:rPr>
              <a:t>hypothyreoïdie</a:t>
            </a:r>
            <a:r>
              <a:rPr lang="nl-NL" sz="2400" dirty="0">
                <a:solidFill>
                  <a:srgbClr val="FFFFFF"/>
                </a:solidFill>
              </a:rPr>
              <a:t>). </a:t>
            </a:r>
          </a:p>
          <a:p>
            <a:pPr marL="0" indent="0">
              <a:lnSpc>
                <a:spcPct val="100000"/>
              </a:lnSpc>
              <a:buNone/>
            </a:pPr>
            <a:r>
              <a:rPr lang="nl-NL" sz="2400" b="1" dirty="0">
                <a:solidFill>
                  <a:srgbClr val="FFFFFF"/>
                </a:solidFill>
              </a:rPr>
              <a:t>Bijschildklieren:</a:t>
            </a:r>
            <a:r>
              <a:rPr lang="nl-NL" sz="2400" dirty="0">
                <a:solidFill>
                  <a:srgbClr val="FFFFFF"/>
                </a:solidFill>
              </a:rPr>
              <a:t> produceren het </a:t>
            </a:r>
            <a:r>
              <a:rPr lang="nl-NL" sz="2400" dirty="0" err="1">
                <a:solidFill>
                  <a:srgbClr val="FFFFFF"/>
                </a:solidFill>
              </a:rPr>
              <a:t>parathormoon</a:t>
            </a:r>
            <a:r>
              <a:rPr lang="nl-NL" sz="2400" dirty="0">
                <a:solidFill>
                  <a:srgbClr val="FFFFFF"/>
                </a:solidFill>
              </a:rPr>
              <a:t> dat het calciumgehalte in het bloed verhoogd.</a:t>
            </a:r>
            <a:endParaRPr lang="nl-NL" sz="2400" b="1" dirty="0">
              <a:solidFill>
                <a:srgbClr val="FFFFFF"/>
              </a:solidFill>
            </a:endParaRPr>
          </a:p>
        </p:txBody>
      </p:sp>
      <mc:AlternateContent xmlns:mc="http://schemas.openxmlformats.org/markup-compatibility/2006">
        <mc:Choice xmlns:p14="http://schemas.microsoft.com/office/powerpoint/2010/main" Requires="p14">
          <p:contentPart p14:bwMode="auto" r:id="rId3">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112787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74288A-F415-4A26-83C3-051484F0613C}"/>
              </a:ext>
            </a:extLst>
          </p:cNvPr>
          <p:cNvSpPr>
            <a:spLocks noGrp="1"/>
          </p:cNvSpPr>
          <p:nvPr>
            <p:ph type="title"/>
          </p:nvPr>
        </p:nvSpPr>
        <p:spPr>
          <a:xfrm>
            <a:off x="576072" y="238539"/>
            <a:ext cx="11018520" cy="1434415"/>
          </a:xfrm>
        </p:spPr>
        <p:txBody>
          <a:bodyPr anchor="b">
            <a:normAutofit/>
          </a:bodyPr>
          <a:lstStyle/>
          <a:p>
            <a:r>
              <a:rPr lang="nl-NL" sz="7200"/>
              <a:t>Alvleesklier (pancreas)</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3200"/>
          </a:solidFill>
          <a:ln w="38100" cap="rnd">
            <a:solidFill>
              <a:srgbClr val="F832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B5A343D-89E5-47E0-99D8-D89134CEE109}"/>
              </a:ext>
            </a:extLst>
          </p:cNvPr>
          <p:cNvSpPr>
            <a:spLocks noGrp="1"/>
          </p:cNvSpPr>
          <p:nvPr>
            <p:ph idx="1"/>
          </p:nvPr>
        </p:nvSpPr>
        <p:spPr>
          <a:xfrm>
            <a:off x="572493" y="2071316"/>
            <a:ext cx="6713552" cy="4119172"/>
          </a:xfrm>
        </p:spPr>
        <p:txBody>
          <a:bodyPr anchor="t">
            <a:normAutofit/>
          </a:bodyPr>
          <a:lstStyle/>
          <a:p>
            <a:pPr marL="0" indent="0">
              <a:lnSpc>
                <a:spcPct val="100000"/>
              </a:lnSpc>
              <a:buNone/>
            </a:pPr>
            <a:r>
              <a:rPr lang="nl-NL" sz="2200" dirty="0"/>
              <a:t>Deze klier heeft een dubbele functie namelijk:</a:t>
            </a:r>
          </a:p>
          <a:p>
            <a:pPr>
              <a:lnSpc>
                <a:spcPct val="100000"/>
              </a:lnSpc>
            </a:pPr>
            <a:r>
              <a:rPr lang="nl-NL" sz="2200" dirty="0"/>
              <a:t>Productie van </a:t>
            </a:r>
            <a:r>
              <a:rPr lang="nl-NL" sz="2200" b="1" dirty="0" err="1"/>
              <a:t>pancreassap</a:t>
            </a:r>
            <a:endParaRPr lang="nl-NL" sz="2200" b="1" dirty="0"/>
          </a:p>
          <a:p>
            <a:pPr>
              <a:lnSpc>
                <a:spcPct val="100000"/>
              </a:lnSpc>
            </a:pPr>
            <a:r>
              <a:rPr lang="nl-NL" sz="2200" dirty="0"/>
              <a:t>Productie van </a:t>
            </a:r>
            <a:r>
              <a:rPr lang="nl-NL" sz="2200" b="1" dirty="0"/>
              <a:t>hormonen</a:t>
            </a:r>
            <a:r>
              <a:rPr lang="nl-NL" sz="2200" dirty="0"/>
              <a:t> (eilandjes van </a:t>
            </a:r>
            <a:r>
              <a:rPr lang="nl-NL" sz="2200" dirty="0" err="1"/>
              <a:t>Langerhans</a:t>
            </a:r>
            <a:r>
              <a:rPr lang="nl-NL" sz="2200" dirty="0"/>
              <a:t>)</a:t>
            </a:r>
          </a:p>
          <a:p>
            <a:pPr marL="0" indent="0">
              <a:lnSpc>
                <a:spcPct val="100000"/>
              </a:lnSpc>
              <a:buNone/>
            </a:pPr>
            <a:r>
              <a:rPr lang="nl-NL" sz="2200" dirty="0"/>
              <a:t>De alvleesklier ligt tussen de maag, de galblaas en de 12-vingerige darm in. Hij maakt 2 hormonen aan:</a:t>
            </a:r>
          </a:p>
          <a:p>
            <a:pPr>
              <a:lnSpc>
                <a:spcPct val="100000"/>
              </a:lnSpc>
            </a:pPr>
            <a:r>
              <a:rPr lang="nl-NL" sz="2200" b="1" dirty="0"/>
              <a:t>Insuline</a:t>
            </a:r>
            <a:r>
              <a:rPr lang="nl-NL" sz="2200" dirty="0"/>
              <a:t>: bevordert de omzetting van glucose in glycogeen, waardoor bloedsuikerspiegel daalt. Te weinig of geen insuline betekent diabetes mellitus. Hier kan glucose niet in de cellen waardoor hyperglykemie en glucosurie ontstaat</a:t>
            </a:r>
          </a:p>
          <a:p>
            <a:pPr>
              <a:lnSpc>
                <a:spcPct val="100000"/>
              </a:lnSpc>
            </a:pPr>
            <a:r>
              <a:rPr lang="nl-NL" sz="2200" b="1" dirty="0"/>
              <a:t>Glucagon</a:t>
            </a:r>
            <a:r>
              <a:rPr lang="nl-NL" sz="2200" dirty="0"/>
              <a:t>: bevordert de omzetting van glycogeen in glucose: verhoogt de bloedsuikerspiegel.</a:t>
            </a:r>
          </a:p>
        </p:txBody>
      </p:sp>
      <p:pic>
        <p:nvPicPr>
          <p:cNvPr id="4" name="Afbeelding 3">
            <a:extLst>
              <a:ext uri="{FF2B5EF4-FFF2-40B4-BE49-F238E27FC236}">
                <a16:creationId xmlns:a16="http://schemas.microsoft.com/office/drawing/2014/main" id="{F1748CC7-E0BB-49C9-9D63-E0801C353651}"/>
              </a:ext>
            </a:extLst>
          </p:cNvPr>
          <p:cNvPicPr>
            <a:picLocks noChangeAspect="1"/>
          </p:cNvPicPr>
          <p:nvPr/>
        </p:nvPicPr>
        <p:blipFill rotWithShape="1">
          <a:blip r:embed="rId2"/>
          <a:srcRect r="6441" b="1"/>
          <a:stretch/>
        </p:blipFill>
        <p:spPr>
          <a:xfrm>
            <a:off x="7675658" y="2093976"/>
            <a:ext cx="3941064" cy="4096512"/>
          </a:xfrm>
          <a:prstGeom prst="rect">
            <a:avLst/>
          </a:prstGeom>
        </p:spPr>
      </p:pic>
    </p:spTree>
    <p:extLst>
      <p:ext uri="{BB962C8B-B14F-4D97-AF65-F5344CB8AC3E}">
        <p14:creationId xmlns:p14="http://schemas.microsoft.com/office/powerpoint/2010/main" val="50164768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798</Words>
  <Application>Microsoft Office PowerPoint</Application>
  <PresentationFormat>Breedbeeld</PresentationFormat>
  <Paragraphs>78</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The Hand Bold</vt:lpstr>
      <vt:lpstr>The Serif Hand Black</vt:lpstr>
      <vt:lpstr>Wingdings</vt:lpstr>
      <vt:lpstr>SketchyVTI</vt:lpstr>
      <vt:lpstr>Hormoonstelsel/klieren</vt:lpstr>
      <vt:lpstr>planning</vt:lpstr>
      <vt:lpstr>Wat zijn hormoonklieren?</vt:lpstr>
      <vt:lpstr>Hormoonklieren</vt:lpstr>
      <vt:lpstr>Belangrijkste hormoonklieren</vt:lpstr>
      <vt:lpstr>Hypofyse</vt:lpstr>
      <vt:lpstr>Hormonen hypofyse</vt:lpstr>
      <vt:lpstr>schildklier</vt:lpstr>
      <vt:lpstr>Alvleesklier (pancreas)</vt:lpstr>
      <vt:lpstr>Bijnieren</vt:lpstr>
      <vt:lpstr>Geslachtsklieren</vt:lpstr>
      <vt:lpstr>Hormonen eierstokken </vt:lpstr>
      <vt:lpstr>Hormonen zaadballen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Hormoonstelsel/klieren</dc:title>
  <dc:creator>Hanneke van Tuinen</dc:creator>
  <cp:lastModifiedBy>Hanneke van Tuinen</cp:lastModifiedBy>
  <cp:revision>1</cp:revision>
  <dcterms:created xsi:type="dcterms:W3CDTF">2021-02-17T06:32:08Z</dcterms:created>
  <dcterms:modified xsi:type="dcterms:W3CDTF">2021-02-17T06:34:12Z</dcterms:modified>
</cp:coreProperties>
</file>